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11"/>
  </p:notesMasterIdLst>
  <p:sldIdLst>
    <p:sldId id="307" r:id="rId2"/>
    <p:sldId id="257" r:id="rId3"/>
    <p:sldId id="294" r:id="rId4"/>
    <p:sldId id="296" r:id="rId5"/>
    <p:sldId id="297" r:id="rId6"/>
    <p:sldId id="298" r:id="rId7"/>
    <p:sldId id="299" r:id="rId8"/>
    <p:sldId id="270" r:id="rId9"/>
    <p:sldId id="310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CC5D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125E5076-3810-47DD-B79F-674D7AD40C01}" styleName="Dark Style 1 - Accent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wholeTbl>
    <a:band1H>
      <a:tcStyle>
        <a:tcBdr/>
        <a:fill>
          <a:solidFill>
            <a:schemeClr val="accent1">
              <a:shade val="60000"/>
            </a:schemeClr>
          </a:solidFill>
        </a:fill>
      </a:tcStyle>
    </a:band1H>
    <a:band1V>
      <a:tcStyle>
        <a:tcBdr/>
        <a:fill>
          <a:solidFill>
            <a:schemeClr val="accent1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1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1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1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08FB837D-C827-4EFA-A057-4D05807E0F7C}" styleName="Themed Style 1 - Accent 6">
    <a:tblBg>
      <a:fillRef idx="2">
        <a:schemeClr val="accent6"/>
      </a:fillRef>
      <a:effectRef idx="1">
        <a:schemeClr val="accent6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Ref idx="1">
              <a:schemeClr val="accent6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  <a:fill>
          <a:solidFill>
            <a:schemeClr val="accent6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6"/>
            </a:lnRef>
          </a:left>
          <a:right>
            <a:lnRef idx="2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Ref idx="1">
              <a:schemeClr val="accent6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2">
              <a:schemeClr val="accent6"/>
            </a:lnRef>
          </a:top>
          <a:bottom>
            <a:lnRef idx="2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6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4C1A8A3-306A-4EB7-A6B1-4F7E0EB9C5D6}" styleName="Medium Style 3 - Accent 5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912C8C85-51F0-491E-9774-3900AFEF0FD7}" styleName="Light Style 2 - Accent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2A488322-F2BA-4B5B-9748-0D474271808F}" styleName="Medium Style 3 - 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31"/>
    <p:restoredTop sz="94589"/>
  </p:normalViewPr>
  <p:slideViewPr>
    <p:cSldViewPr snapToGrid="0">
      <p:cViewPr varScale="1">
        <p:scale>
          <a:sx n="113" d="100"/>
          <a:sy n="113" d="100"/>
        </p:scale>
        <p:origin x="624" y="184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1C77F09-7E7C-9448-8CF3-AEBB1B5B9698}" type="datetimeFigureOut">
              <a:rPr lang="en-US" smtClean="0"/>
              <a:t>9/15/23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1C8B95A-3C95-1346-AB8F-96C4D66CCA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670613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0DFB53-E568-3A78-DA76-616A7ADD17B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8D539C-4FBF-221B-CCBD-E05BBC1B91E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7B59E42-C079-0030-04F1-8DBE9B2805D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9EA52A-C678-183E-F44F-ACCBE8FAE3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467FCD-14B3-F6E9-6E08-9D0C2CC821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2183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BE8F66-F146-D125-061B-D986758508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56A1FCB-C90D-3C5D-7B6E-83FF21B83C7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911D23-ED2E-B306-8596-9439E43141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8E2434B-5A66-7D75-00FA-9B063B3653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CA8DFC-7C60-826D-1CF5-1C32D76E49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12857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1F9B4B7-CB05-D0C5-E017-58255BE3351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FEA09D6-2463-6F19-15DF-F37F5DB6B82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90B16B0-FA88-F0A2-2CF9-FCC82E276C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C8FD5-427B-F5C2-1C0F-9A7E545CA0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C573D2-C86F-B629-3134-9674A27F58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8020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D10CE3-A168-2C2C-C93D-EB4836E91C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72EDAF0-CE4E-8D8D-945B-609FB060CF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3124FD-7094-B400-5544-49B5CA79C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2ACD20A-E83B-3C31-9479-EACAE9F9E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0297DA-8643-E4AA-41C5-CA408317B5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731456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ABC6BC-23F6-8BE8-BB63-3BF3C5E56A9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E7E00-F055-731B-211A-4907C10086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0BFC2EE-55E7-ECBB-628C-0F88B2F4E2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49DA14-CD21-B7E2-9647-0E00006B0FF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09728E1-55C7-FC9C-5744-D116DE2B4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9609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887B3-FDE8-B072-8F91-5276700F0E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9B8E391-26F5-31CE-3BB3-7F99BC5CDBA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9B4E007-33B3-437F-4C7E-334E756C80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AEBA769-9620-303A-582C-8D0C291354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DED60B-531C-A5C7-4728-56A2651187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3E7FCC5-40DD-1CED-58BA-B7F35ACBEF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4864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0465FD-DF8F-15D8-B280-EA77315219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536182C-8992-2CED-E2AB-B461D911F4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F9FFD8F-259F-E645-CD93-618855168A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971E11-D623-EB84-94E9-597FA0B8A4B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BB6C7F2-4FAF-2472-4B30-774FA3FDD2D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EDD3039-0E8A-2875-93C1-9ACB84B2B1E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0F3828E-F357-045A-829A-AF6774EDEB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6D86614-067B-D8CF-B234-FD7C659F8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625883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5ED941-FF86-2FDD-2FAF-BF65587EB3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D4F955A-FE09-9135-708D-E5358B64DA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F324FE1-2DC9-775B-00A4-45C3B675D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F35ED2-4AD0-6531-EC5D-BDA303CDDF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09236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E996B91-9F56-0952-0B56-0BFF69FF7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2EFACA-3125-A55D-5FB8-842D0F1FF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770D8F8-AEEF-B488-6B8C-44076258CB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3931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BF8479-E501-5CB7-D29E-DA3B03B99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9FBFBB-65D6-96C9-59D6-A3939F7586A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54EBE7A-0634-91F6-069D-FF5D96DC064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2DCD1D8-B098-22D8-85C6-7C716125BE4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FC6A90C-1ADC-F4AE-0665-888D8D8F97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EEBA8B7-5A3C-69DB-68A9-D952BD05C4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20646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122CE7-7FB7-772A-8E7B-597D710558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B471ECD8-E36B-2078-9921-F8FDD134450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5C33D9B-4AED-3989-C732-61E8D1F98F4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FC4CA21-B3B8-9C40-C88B-22166384B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E53F9B2-B51C-F4D5-7778-9DA76856C2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2ED00D9-9999-2AAD-1328-F5D7DAACCB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2981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E9046ED-BFD8-E8F0-2AF0-6F99AFF31D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5EAFC6B-1921-CA57-281B-36971DBA51A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E72AFDE-375D-9DB3-EE7F-604510DF0BB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0B0A8CB-40E7-AD43-BA9D-877E7F09CF84}" type="datetimeFigureOut">
              <a:rPr lang="en-US" smtClean="0"/>
              <a:t>9/15/23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D97CF3E-869E-6282-645E-3C562E1DF87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09DDD1-CB27-6F20-919E-458D857CF51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895D61E-5D10-254A-8A74-F603D157713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8055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governing.com/community/the-migration-to-smaller-cities-will-continue-post-pandemic" TargetMode="External"/><Relationship Id="rId2" Type="http://schemas.openxmlformats.org/officeDocument/2006/relationships/hyperlink" Target="https://thehill.com/homenews/3944865-two-million-people-fled-americas-big-cities-from-2020-to-2022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www.nytimes.com/interactive/2023/06/17/upshot/17migration-patterns-movers.html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2000" t="-26000" r="2000" b="-34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5B4A6D-08C8-9D2C-5FCE-C0FBE77FF77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Pandemic Effects in the Ames Housing Market</a:t>
            </a:r>
            <a:br>
              <a:rPr lang="en-US" dirty="0"/>
            </a:br>
            <a:r>
              <a:rPr lang="en-US" dirty="0"/>
              <a:t>2019 vs. 2021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F25C6CB-C69D-850D-9A1E-DB01CE0B86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Leland Murrin</a:t>
            </a:r>
          </a:p>
        </p:txBody>
      </p:sp>
    </p:spTree>
    <p:extLst>
      <p:ext uri="{BB962C8B-B14F-4D97-AF65-F5344CB8AC3E}">
        <p14:creationId xmlns:p14="http://schemas.microsoft.com/office/powerpoint/2010/main" val="8422844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2460-F467-A9D6-0782-0C24AB1AD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7744"/>
            <a:ext cx="10515600" cy="1325563"/>
          </a:xfrm>
        </p:spPr>
        <p:txBody>
          <a:bodyPr>
            <a:noAutofit/>
          </a:bodyPr>
          <a:lstStyle/>
          <a:p>
            <a:r>
              <a:rPr lang="en-US" sz="4900" dirty="0"/>
              <a:t>Introduction</a:t>
            </a:r>
            <a:br>
              <a:rPr lang="en-US" sz="4900" dirty="0"/>
            </a:br>
            <a:endParaRPr lang="en-US" sz="4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F165-1FBB-D018-3EF1-1EFCB60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b="1"/>
              <a:t>Who we are:</a:t>
            </a:r>
          </a:p>
          <a:p>
            <a:pPr lvl="1"/>
            <a:r>
              <a:rPr lang="en-US" sz="1600"/>
              <a:t>An independent consulting group for real estate firms operating in Ames, Iowa</a:t>
            </a:r>
          </a:p>
          <a:p>
            <a:pPr marL="0" indent="0">
              <a:buNone/>
            </a:pPr>
            <a:r>
              <a:rPr lang="en-US" sz="2000" b="1"/>
              <a:t>Our focus:</a:t>
            </a:r>
          </a:p>
          <a:p>
            <a:pPr lvl="1"/>
            <a:r>
              <a:rPr lang="en-US" sz="1600"/>
              <a:t>People moving from a larger city to a smaller town like Ames to save on housing costs and who may work remotely</a:t>
            </a:r>
          </a:p>
          <a:p>
            <a:pPr marL="0" indent="0">
              <a:buNone/>
            </a:pPr>
            <a:r>
              <a:rPr lang="en-US" sz="2000" b="1"/>
              <a:t>Client main concerns:</a:t>
            </a:r>
          </a:p>
          <a:p>
            <a:pPr lvl="1"/>
            <a:r>
              <a:rPr lang="en-US" sz="1600"/>
              <a:t>How close is the house to desired services (e.g., gyms, spas, organic groceries, hospitals, etc.)?</a:t>
            </a:r>
          </a:p>
          <a:p>
            <a:pPr lvl="1"/>
            <a:r>
              <a:rPr lang="en-US" sz="1600"/>
              <a:t>How do specific house features affect the sale price?</a:t>
            </a:r>
          </a:p>
          <a:p>
            <a:pPr marL="0" indent="0">
              <a:buNone/>
            </a:pPr>
            <a:r>
              <a:rPr lang="en-US" sz="2000" b="1"/>
              <a:t>Real estate firm concerns:</a:t>
            </a:r>
          </a:p>
          <a:p>
            <a:pPr lvl="1"/>
            <a:r>
              <a:rPr lang="en-US" sz="1600"/>
              <a:t>How did the housing market change due to the pandemic (i.e., 2019 vs 2021 data)?</a:t>
            </a:r>
          </a:p>
          <a:p>
            <a:pPr lvl="1"/>
            <a:r>
              <a:rPr lang="en-US" sz="1600"/>
              <a:t>How does the proximity to given services impact sale price?</a:t>
            </a:r>
          </a:p>
          <a:p>
            <a:pPr lvl="1"/>
            <a:r>
              <a:rPr lang="en-US" sz="1600"/>
              <a:t>What neighborhoods would this particular client group prefer?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7461803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22460-F467-A9D6-0782-0C24AB1ADC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6072" y="237744"/>
            <a:ext cx="10515600" cy="1325563"/>
          </a:xfrm>
        </p:spPr>
        <p:txBody>
          <a:bodyPr>
            <a:noAutofit/>
          </a:bodyPr>
          <a:lstStyle/>
          <a:p>
            <a:r>
              <a:rPr lang="en-US" sz="4900" dirty="0"/>
              <a:t>Background</a:t>
            </a:r>
            <a:br>
              <a:rPr lang="en-US" sz="4900" dirty="0"/>
            </a:br>
            <a:endParaRPr lang="en-US" sz="49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2EFF165-1FBB-D018-3EF1-1EFCB6009FC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sz="2000" b="1" dirty="0"/>
              <a:t>City of Ames:</a:t>
            </a:r>
          </a:p>
          <a:p>
            <a:pPr lvl="1"/>
            <a:r>
              <a:rPr lang="en-US" sz="1600" dirty="0"/>
              <a:t>Population: ~66,424 people (From 2021 Census)</a:t>
            </a:r>
          </a:p>
          <a:p>
            <a:pPr lvl="1"/>
            <a:r>
              <a:rPr lang="en-US" sz="1600" dirty="0"/>
              <a:t>Area: 27.92 mi</a:t>
            </a:r>
            <a:r>
              <a:rPr lang="en-US" sz="1600" baseline="30000" dirty="0"/>
              <a:t>2</a:t>
            </a:r>
          </a:p>
          <a:p>
            <a:pPr lvl="1"/>
            <a:r>
              <a:rPr lang="en-US" sz="1600" dirty="0"/>
              <a:t>Largest employer: Iowa State University</a:t>
            </a:r>
          </a:p>
          <a:p>
            <a:pPr lvl="1"/>
            <a:r>
              <a:rPr lang="en-US" sz="1600" dirty="0"/>
              <a:t>Location: ~37 miles north of Des Moines, Iowa</a:t>
            </a:r>
          </a:p>
          <a:p>
            <a:pPr marL="0" indent="0">
              <a:buNone/>
            </a:pPr>
            <a:r>
              <a:rPr lang="en-US" sz="2000" b="1" dirty="0"/>
              <a:t>Pandemic Migration:</a:t>
            </a:r>
            <a:endParaRPr lang="en-US" sz="2000" b="1" dirty="0">
              <a:hlinkClick r:id="rId2"/>
            </a:endParaRPr>
          </a:p>
          <a:p>
            <a:pPr lvl="1"/>
            <a:r>
              <a:rPr lang="en-US" sz="1600" dirty="0"/>
              <a:t>Pandemic migration saw remote workers migrating from very large cities to smaller cities like Ames</a:t>
            </a:r>
          </a:p>
          <a:p>
            <a:pPr lvl="1"/>
            <a:r>
              <a:rPr lang="en-US" sz="1600" dirty="0"/>
              <a:t>Anecdotal evidence suggests that those moving from a major city might still require the convenience of services they relied on</a:t>
            </a:r>
          </a:p>
          <a:p>
            <a:pPr lvl="1"/>
            <a:r>
              <a:rPr lang="en-US" sz="1600" dirty="0"/>
              <a:t>Sources: </a:t>
            </a:r>
            <a:r>
              <a:rPr lang="en-US" sz="1600" dirty="0">
                <a:hlinkClick r:id="rId3"/>
              </a:rPr>
              <a:t>Governing.com</a:t>
            </a:r>
            <a:r>
              <a:rPr lang="en-US" sz="1600" dirty="0"/>
              <a:t>, </a:t>
            </a:r>
            <a:r>
              <a:rPr lang="en-US" sz="1600" dirty="0">
                <a:hlinkClick r:id="rId4"/>
              </a:rPr>
              <a:t>New York Times</a:t>
            </a:r>
            <a:r>
              <a:rPr lang="en-US" sz="1600" dirty="0"/>
              <a:t> </a:t>
            </a:r>
          </a:p>
          <a:p>
            <a:pPr marL="0" indent="0">
              <a:buNone/>
            </a:pPr>
            <a:r>
              <a:rPr lang="en-US" sz="2000" b="1" dirty="0"/>
              <a:t>Data:</a:t>
            </a:r>
          </a:p>
          <a:p>
            <a:pPr lvl="1"/>
            <a:r>
              <a:rPr lang="en-US" sz="1600" dirty="0"/>
              <a:t>The data was sourced from the Ames City Assessor website that archives recent home sales up to 2021</a:t>
            </a:r>
          </a:p>
          <a:p>
            <a:pPr lvl="1"/>
            <a:r>
              <a:rPr lang="en-US" sz="1600" dirty="0"/>
              <a:t>For data cleaning, undeveloped lots, houses built after the sale date, or houses where the year built is equal to 0 were excluded from analysis</a:t>
            </a:r>
          </a:p>
          <a:p>
            <a:pPr lvl="1"/>
            <a:r>
              <a:rPr lang="en-US" sz="1600" dirty="0"/>
              <a:t>Only house sales from 2019 and 2021 were considered</a:t>
            </a:r>
          </a:p>
          <a:p>
            <a:pPr lvl="1"/>
            <a:endParaRPr lang="en-US" sz="1600" dirty="0"/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42675178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 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2" y="1672954"/>
            <a:ext cx="5299497" cy="4786684"/>
          </a:xfrm>
        </p:spPr>
        <p:txBody>
          <a:bodyPr anchor="t">
            <a:noAutofit/>
          </a:bodyPr>
          <a:lstStyle/>
          <a:p>
            <a:pPr marL="0" indent="0">
              <a:buNone/>
            </a:pPr>
            <a:r>
              <a:rPr lang="en-US" sz="2000" b="1" dirty="0"/>
              <a:t>Neighborhoods: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33 neighborhoods listed in the dataset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Condos are found in subsections of neighborhoods (e.g., Dakota Ridge)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Open space in city center due to land owned by Iowa State University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Old Town considered the downtown area of the city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endParaRPr lang="en-US" sz="1600" dirty="0"/>
          </a:p>
          <a:p>
            <a:pPr marL="0" indent="0">
              <a:buNone/>
            </a:pPr>
            <a:r>
              <a:rPr lang="en-US" sz="2000" b="1" dirty="0"/>
              <a:t>Sale Price: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Selected neighborhoods highlighted as an example of the full distribution of the sale prices for homes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Condos generally have the lowest sale prices </a:t>
            </a:r>
          </a:p>
          <a:p>
            <a:pPr>
              <a:lnSpc>
                <a:spcPct val="100000"/>
              </a:lnSpc>
              <a:spcBef>
                <a:spcPts val="500"/>
              </a:spcBef>
            </a:pPr>
            <a:r>
              <a:rPr lang="en-US" sz="1600" dirty="0"/>
              <a:t>Highest sale prices found in northern and western parts of city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0"/>
            <a:ext cx="551852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10228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2071316"/>
            <a:ext cx="4914900" cy="4119172"/>
          </a:xfrm>
        </p:spPr>
        <p:txBody>
          <a:bodyPr anchor="t">
            <a:normAutofit/>
          </a:bodyPr>
          <a:lstStyle/>
          <a:p>
            <a:pPr lvl="1"/>
            <a:endParaRPr lang="en-US" sz="1400" dirty="0"/>
          </a:p>
          <a:p>
            <a:endParaRPr lang="en-US" sz="1400" dirty="0"/>
          </a:p>
          <a:p>
            <a:endParaRPr lang="en-US" sz="1400" dirty="0"/>
          </a:p>
          <a:p>
            <a:pPr lvl="1"/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32178"/>
            <a:ext cx="5518520" cy="6793643"/>
          </a:xfrm>
          <a:prstGeom prst="rect">
            <a:avLst/>
          </a:prstGeom>
        </p:spPr>
      </p:pic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F3617C1F-7DC2-986B-7857-183D25EC715E}"/>
              </a:ext>
            </a:extLst>
          </p:cNvPr>
          <p:cNvSpPr txBox="1">
            <a:spLocks/>
          </p:cNvSpPr>
          <p:nvPr/>
        </p:nvSpPr>
        <p:spPr>
          <a:xfrm>
            <a:off x="572493" y="1672954"/>
            <a:ext cx="4914900" cy="411917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2000" b="1" dirty="0"/>
              <a:t>Fireplaces: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Number of fireplaces within each household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Map shows average number of fireplaces per home per neighborhood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Old Town and condos have least number of fireplaces on average per home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Residences and neighborhoods with highest average sale prices generally have more fireplaces (e.g., North Ridge, Veenker, and North Ridge Heights)</a:t>
            </a:r>
          </a:p>
          <a:p>
            <a:endParaRPr lang="en-US" sz="1400" dirty="0"/>
          </a:p>
          <a:p>
            <a:endParaRPr lang="en-US" sz="1400" dirty="0"/>
          </a:p>
          <a:p>
            <a:pPr lvl="1"/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407743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1672954"/>
            <a:ext cx="4914900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Year Built: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Oldest houses sold built in the 1880s (Old Town and S&amp;W of ISU)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Newest houses sold built in 2020 (Far north and west suburbs of town)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General trend: further from Old Town, the newer the house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Neighborhoods with newer houses generally have a higher average sale price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32178"/>
            <a:ext cx="5518520" cy="679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44188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F23298-AF45-D14C-DE1C-4D03C62B34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 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F0463D-A8F1-09BE-303E-AC0E98AD55E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72493" y="1672954"/>
            <a:ext cx="4914900" cy="4119172"/>
          </a:xfrm>
        </p:spPr>
        <p:txBody>
          <a:bodyPr anchor="t">
            <a:normAutofit/>
          </a:bodyPr>
          <a:lstStyle/>
          <a:p>
            <a:pPr marL="0" indent="0">
              <a:buNone/>
            </a:pPr>
            <a:r>
              <a:rPr lang="en-US" sz="2000" b="1" dirty="0"/>
              <a:t>Garage size by car capacity: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Neighborhoods with higher garage capacity are generally found in the North and West of Ames (e.g., North Ridge, North Ridge Heights and College Creek)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Due to the distance from the center of town, it is reasonable to assume that houses on the outskirts of town require more cars</a:t>
            </a:r>
          </a:p>
          <a:p>
            <a:pPr>
              <a:lnSpc>
                <a:spcPct val="100000"/>
              </a:lnSpc>
            </a:pPr>
            <a:r>
              <a:rPr lang="en-US" sz="1600" dirty="0"/>
              <a:t>Neighborhoods with higher garage capacity generally have a higher average sale price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4D8A65E-0F15-2204-AC42-3BDBC1372D2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100987" y="32178"/>
            <a:ext cx="5518520" cy="6793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6773169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CC5DB">
            <a:alpha val="16863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BC1B5F9C-7422-CD9D-0CCD-567921FA8CD1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/>
          <a:stretch/>
        </p:blipFill>
        <p:spPr>
          <a:xfrm>
            <a:off x="673275" y="1620727"/>
            <a:ext cx="5257981" cy="3908811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013D0BFA-6F98-662B-573F-56561140DA4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/>
          <a:stretch/>
        </p:blipFill>
        <p:spPr>
          <a:xfrm>
            <a:off x="6278233" y="1620728"/>
            <a:ext cx="5283200" cy="3908811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061469F4-0B51-2481-EB86-F066DD12F053}"/>
              </a:ext>
            </a:extLst>
          </p:cNvPr>
          <p:cNvSpPr txBox="1"/>
          <p:nvPr/>
        </p:nvSpPr>
        <p:spPr>
          <a:xfrm>
            <a:off x="2149054" y="5529538"/>
            <a:ext cx="10208046" cy="12695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866 houses sold throughout the year 2019; 611 houses sold through august in year 2021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House sales per month differed across both years (chi</a:t>
            </a:r>
            <a:r>
              <a:rPr lang="en-US" sz="1600" baseline="30000" dirty="0"/>
              <a:t>2</a:t>
            </a:r>
            <a:r>
              <a:rPr lang="en-US" sz="1600" dirty="0"/>
              <a:t> p-value = 0.046)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2021 shows more even distribution of sales throughout the year compared to 2019</a:t>
            </a:r>
          </a:p>
          <a:p>
            <a:pPr marL="285750" indent="-285750">
              <a:spcBef>
                <a:spcPts val="5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Dominant building type for both years was one family detached houses</a:t>
            </a:r>
          </a:p>
        </p:txBody>
      </p:sp>
      <p:sp>
        <p:nvSpPr>
          <p:cNvPr id="20" name="Title 1">
            <a:extLst>
              <a:ext uri="{FF2B5EF4-FFF2-40B4-BE49-F238E27FC236}">
                <a16:creationId xmlns:a16="http://schemas.microsoft.com/office/drawing/2014/main" id="{85E2A6A1-098C-C577-24A7-C9B0C5CB00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2493" y="238539"/>
            <a:ext cx="11018520" cy="1434415"/>
          </a:xfrm>
        </p:spPr>
        <p:txBody>
          <a:bodyPr anchor="b">
            <a:normAutofit fontScale="90000"/>
          </a:bodyPr>
          <a:lstStyle/>
          <a:p>
            <a:r>
              <a:rPr lang="en-US" sz="5400" dirty="0"/>
              <a:t>House Sales </a:t>
            </a:r>
            <a:br>
              <a:rPr lang="en-US" sz="5400" dirty="0"/>
            </a:br>
            <a:r>
              <a:rPr lang="en-US" sz="5400" dirty="0"/>
              <a:t>2019&amp;2021</a:t>
            </a:r>
          </a:p>
        </p:txBody>
      </p:sp>
    </p:spTree>
    <p:extLst>
      <p:ext uri="{BB962C8B-B14F-4D97-AF65-F5344CB8AC3E}">
        <p14:creationId xmlns:p14="http://schemas.microsoft.com/office/powerpoint/2010/main" val="3286267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B53980-0178-7992-D6DA-04437DFE88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endParaRPr lang="en-US" sz="5000" dirty="0"/>
          </a:p>
          <a:p>
            <a:pPr marL="0" indent="0" algn="ctr">
              <a:buNone/>
            </a:pPr>
            <a:r>
              <a:rPr lang="en-US" sz="5000" dirty="0"/>
              <a:t>See Part 2 </a:t>
            </a:r>
          </a:p>
          <a:p>
            <a:pPr marL="0" indent="0" algn="ctr">
              <a:buNone/>
            </a:pPr>
            <a:r>
              <a:rPr lang="en-US" sz="5000" dirty="0"/>
              <a:t>(Slides 9-28)</a:t>
            </a:r>
          </a:p>
        </p:txBody>
      </p:sp>
    </p:spTree>
    <p:extLst>
      <p:ext uri="{BB962C8B-B14F-4D97-AF65-F5344CB8AC3E}">
        <p14:creationId xmlns:p14="http://schemas.microsoft.com/office/powerpoint/2010/main" val="12666975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77827</TotalTime>
  <Words>634</Words>
  <Application>Microsoft Macintosh PowerPoint</Application>
  <PresentationFormat>Widescreen</PresentationFormat>
  <Paragraphs>70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Pandemic Effects in the Ames Housing Market 2019 vs. 2021</vt:lpstr>
      <vt:lpstr>Introduction </vt:lpstr>
      <vt:lpstr>Background </vt:lpstr>
      <vt:lpstr>House Sales  2019&amp;2021</vt:lpstr>
      <vt:lpstr>House Sales 2019&amp;2021</vt:lpstr>
      <vt:lpstr>House Sales 2019&amp;2021</vt:lpstr>
      <vt:lpstr>House Sales  2019&amp;2021</vt:lpstr>
      <vt:lpstr>House Sales  2019&amp;2021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Leland Murrin</dc:creator>
  <cp:lastModifiedBy>Leland Murrin</cp:lastModifiedBy>
  <cp:revision>162</cp:revision>
  <dcterms:created xsi:type="dcterms:W3CDTF">2023-07-15T21:09:27Z</dcterms:created>
  <dcterms:modified xsi:type="dcterms:W3CDTF">2023-09-15T21:41:09Z</dcterms:modified>
</cp:coreProperties>
</file>

<file path=docProps/thumbnail.jpeg>
</file>